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72" r:id="rId5"/>
    <p:sldId id="289" r:id="rId6"/>
    <p:sldId id="273" r:id="rId7"/>
    <p:sldId id="274" r:id="rId8"/>
    <p:sldId id="275" r:id="rId9"/>
    <p:sldId id="276" r:id="rId10"/>
    <p:sldId id="278" r:id="rId11"/>
    <p:sldId id="279" r:id="rId12"/>
    <p:sldId id="280" r:id="rId13"/>
    <p:sldId id="281" r:id="rId14"/>
    <p:sldId id="283" r:id="rId15"/>
    <p:sldId id="284" r:id="rId16"/>
    <p:sldId id="285" r:id="rId17"/>
    <p:sldId id="286" r:id="rId18"/>
    <p:sldId id="287"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0" autoAdjust="0"/>
    <p:restoredTop sz="94660"/>
  </p:normalViewPr>
  <p:slideViewPr>
    <p:cSldViewPr snapToGrid="0">
      <p:cViewPr varScale="1">
        <p:scale>
          <a:sx n="57" d="100"/>
          <a:sy n="57" d="100"/>
        </p:scale>
        <p:origin x="84"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4/21/2018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41D2AC3-6A0B-4169-B1EA-E3AE8B351BDD}"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D4B9363-8B87-41B7-9F8E-64519CBB8F34}"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AEF5746-5284-4951-9F37-7AE924EDBCB7}"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2398B29-7265-4A65-A2A4-6703C057B7C1}"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28FBA082-94DF-4C4B-A041-6624924AB0A8}" type="datetimeFigureOut">
              <a:rPr lang="en-US" dirty="0"/>
              <a:pPr/>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27686C4-3AB5-4E0C-86CA-FB108C350AA9}" type="datetimeFigureOut">
              <a:rPr lang="en-US" dirty="0"/>
              <a:pPr/>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4/21/2018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4/21/2018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0C3BFE2-83B7-4B0A-B9D3-AB28331082B3}"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4/21/2018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CORSO PREPARAZIONE ESAME DI ABILITAZIONE</a:t>
            </a:r>
            <a:endParaRPr lang="it-IT" dirty="0"/>
          </a:p>
        </p:txBody>
      </p:sp>
      <p:sp>
        <p:nvSpPr>
          <p:cNvPr id="3" name="Sottotitolo 2"/>
          <p:cNvSpPr>
            <a:spLocks noGrp="1"/>
          </p:cNvSpPr>
          <p:nvPr>
            <p:ph type="subTitle" idx="1"/>
          </p:nvPr>
        </p:nvSpPr>
        <p:spPr/>
        <p:txBody>
          <a:bodyPr/>
          <a:lstStyle/>
          <a:p>
            <a:r>
              <a:rPr lang="it-IT" dirty="0" smtClean="0"/>
              <a:t>LEZIONE SUL CODICE DEONTOLOGICO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63" y="4165129"/>
            <a:ext cx="3781263" cy="1176899"/>
          </a:xfrm>
          <a:prstGeom prst="rect">
            <a:avLst/>
          </a:prstGeom>
        </p:spPr>
      </p:pic>
    </p:spTree>
    <p:extLst>
      <p:ext uri="{BB962C8B-B14F-4D97-AF65-F5344CB8AC3E}">
        <p14:creationId xmlns:p14="http://schemas.microsoft.com/office/powerpoint/2010/main" val="2920115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685801"/>
            <a:ext cx="10396882" cy="838200"/>
          </a:xfrm>
        </p:spPr>
        <p:txBody>
          <a:bodyPr>
            <a:normAutofit/>
          </a:bodyPr>
          <a:lstStyle/>
          <a:p>
            <a:pPr algn="ctr"/>
            <a:r>
              <a:rPr lang="it-IT" sz="4000" dirty="0" smtClean="0"/>
              <a:t>TITOLO II - DELLA CONDOTTA</a:t>
            </a:r>
            <a:endParaRPr lang="it-IT" sz="4000" dirty="0"/>
          </a:p>
        </p:txBody>
      </p:sp>
      <p:sp>
        <p:nvSpPr>
          <p:cNvPr id="3" name="Segnaposto contenuto 2"/>
          <p:cNvSpPr>
            <a:spLocks noGrp="1"/>
          </p:cNvSpPr>
          <p:nvPr>
            <p:ph sz="quarter" idx="13"/>
          </p:nvPr>
        </p:nvSpPr>
        <p:spPr>
          <a:xfrm>
            <a:off x="685800" y="1354668"/>
            <a:ext cx="10394707" cy="4019918"/>
          </a:xfrm>
        </p:spPr>
        <p:txBody>
          <a:bodyPr>
            <a:normAutofit fontScale="70000" lnSpcReduction="20000"/>
          </a:bodyPr>
          <a:lstStyle/>
          <a:p>
            <a:r>
              <a:rPr lang="it-IT" sz="3200" b="1" dirty="0"/>
              <a:t>Sezione V Rapporti con il consiglio </a:t>
            </a:r>
            <a:endParaRPr lang="it-IT" sz="3200" dirty="0"/>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è tenuto a prestare la più ampia collaborazione al Consiglio del Collegio di </a:t>
            </a:r>
            <a:r>
              <a:rPr lang="it-IT" dirty="0" smtClean="0">
                <a:latin typeface="Courier New" panose="02070309020205020404" pitchFamily="49" charset="0"/>
                <a:cs typeface="Courier New" panose="02070309020205020404" pitchFamily="49" charset="0"/>
              </a:rPr>
              <a:t>appartenenza </a:t>
            </a:r>
          </a:p>
          <a:p>
            <a:pPr marL="0" indent="0" algn="just">
              <a:buNone/>
            </a:pPr>
            <a:r>
              <a:rPr lang="it-IT" dirty="0" smtClean="0">
                <a:latin typeface="Courier New" panose="02070309020205020404" pitchFamily="49" charset="0"/>
                <a:cs typeface="Courier New" panose="02070309020205020404" pitchFamily="49" charset="0"/>
              </a:rPr>
              <a:t>I </a:t>
            </a:r>
            <a:r>
              <a:rPr lang="it-IT" dirty="0">
                <a:latin typeface="Courier New" panose="02070309020205020404" pitchFamily="49" charset="0"/>
                <a:cs typeface="Courier New" panose="02070309020205020404" pitchFamily="49" charset="0"/>
              </a:rPr>
              <a:t>geometri sono tenuti a partecipare alle assemblee istituzionali del proprio </a:t>
            </a:r>
            <a:r>
              <a:rPr lang="it-IT" dirty="0" smtClean="0">
                <a:latin typeface="Courier New" panose="02070309020205020404" pitchFamily="49" charset="0"/>
                <a:cs typeface="Courier New" panose="02070309020205020404" pitchFamily="49" charset="0"/>
              </a:rPr>
              <a:t>Collegio</a:t>
            </a:r>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 altresì</a:t>
            </a:r>
            <a:r>
              <a:rPr lang="it-IT" dirty="0" smtClean="0">
                <a:latin typeface="Courier New" panose="02070309020205020404" pitchFamily="49" charset="0"/>
                <a:cs typeface="Courier New" panose="02070309020205020404" pitchFamily="49" charset="0"/>
              </a:rPr>
              <a:t>:</a:t>
            </a:r>
          </a:p>
          <a:p>
            <a:pPr marL="0" indent="0" algn="just">
              <a:buNone/>
            </a:pPr>
            <a:r>
              <a:rPr lang="it-IT" dirty="0" smtClean="0">
                <a:latin typeface="Courier New" panose="02070309020205020404" pitchFamily="49" charset="0"/>
                <a:cs typeface="Courier New" panose="02070309020205020404" pitchFamily="49" charset="0"/>
              </a:rPr>
              <a:t>comunicare </a:t>
            </a:r>
            <a:r>
              <a:rPr lang="it-IT" dirty="0">
                <a:latin typeface="Courier New" panose="02070309020205020404" pitchFamily="49" charset="0"/>
                <a:cs typeface="Courier New" panose="02070309020205020404" pitchFamily="49" charset="0"/>
              </a:rPr>
              <a:t>al Presidente del Collegio tutte le variazioni dei dati </a:t>
            </a:r>
            <a:r>
              <a:rPr lang="it-IT" dirty="0" smtClean="0">
                <a:latin typeface="Courier New" panose="02070309020205020404" pitchFamily="49" charset="0"/>
                <a:cs typeface="Courier New" panose="02070309020205020404" pitchFamily="49" charset="0"/>
              </a:rPr>
              <a:t>PERSONALI;</a:t>
            </a: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informare </a:t>
            </a:r>
            <a:r>
              <a:rPr lang="it-IT" dirty="0">
                <a:latin typeface="Courier New" panose="02070309020205020404" pitchFamily="49" charset="0"/>
                <a:cs typeface="Courier New" panose="02070309020205020404" pitchFamily="49" charset="0"/>
              </a:rPr>
              <a:t>il Presidente del Collegio in merito a problemi di generale rilevanza per la Categoria;</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segnalare </a:t>
            </a:r>
            <a:r>
              <a:rPr lang="it-IT" dirty="0">
                <a:latin typeface="Courier New" panose="02070309020205020404" pitchFamily="49" charset="0"/>
                <a:cs typeface="Courier New" panose="02070309020205020404" pitchFamily="49" charset="0"/>
              </a:rPr>
              <a:t>al Presidente del Collegio eventuali difficoltà nei rapporti con gli Uffici </a:t>
            </a:r>
            <a:r>
              <a:rPr lang="it-IT" dirty="0" smtClean="0">
                <a:latin typeface="Courier New" panose="02070309020205020404" pitchFamily="49" charset="0"/>
                <a:cs typeface="Courier New" panose="02070309020205020404" pitchFamily="49" charset="0"/>
              </a:rPr>
              <a:t>Pubblici;</a:t>
            </a: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rispettare </a:t>
            </a:r>
            <a:r>
              <a:rPr lang="it-IT" dirty="0">
                <a:latin typeface="Courier New" panose="02070309020205020404" pitchFamily="49" charset="0"/>
                <a:cs typeface="Courier New" panose="02070309020205020404" pitchFamily="49" charset="0"/>
              </a:rPr>
              <a:t>le direttive emanate dal Consiglio Nazionale e/o dal Collegio di appartenenza</a:t>
            </a:r>
            <a:r>
              <a:rPr lang="it-IT" dirty="0" smtClean="0">
                <a:latin typeface="Courier New" panose="02070309020205020404" pitchFamily="49" charset="0"/>
                <a:cs typeface="Courier New" panose="02070309020205020404" pitchFamily="49" charset="0"/>
              </a:rPr>
              <a:t>.</a:t>
            </a:r>
          </a:p>
          <a:p>
            <a:pPr marL="0" indent="0" algn="just">
              <a:buNone/>
            </a:pP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endParaRPr lang="it-IT" dirty="0"/>
          </a:p>
        </p:txBody>
      </p:sp>
    </p:spTree>
    <p:extLst>
      <p:ext uri="{BB962C8B-B14F-4D97-AF65-F5344CB8AC3E}">
        <p14:creationId xmlns:p14="http://schemas.microsoft.com/office/powerpoint/2010/main" val="1070359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 – DELLA CONDOTTA</a:t>
            </a:r>
            <a:endParaRPr lang="it-IT" sz="4000" dirty="0"/>
          </a:p>
        </p:txBody>
      </p:sp>
      <p:sp>
        <p:nvSpPr>
          <p:cNvPr id="3" name="Segnaposto contenuto 2"/>
          <p:cNvSpPr>
            <a:spLocks noGrp="1"/>
          </p:cNvSpPr>
          <p:nvPr>
            <p:ph sz="quarter" idx="13"/>
          </p:nvPr>
        </p:nvSpPr>
        <p:spPr/>
        <p:txBody>
          <a:bodyPr>
            <a:normAutofit/>
          </a:bodyPr>
          <a:lstStyle/>
          <a:p>
            <a:r>
              <a:rPr lang="it-IT" b="1" dirty="0"/>
              <a:t>Sezione VI </a:t>
            </a:r>
            <a:r>
              <a:rPr lang="it-IT" b="1" dirty="0" smtClean="0"/>
              <a:t> -Rapporti </a:t>
            </a:r>
            <a:r>
              <a:rPr lang="it-IT" b="1" dirty="0"/>
              <a:t>con i praticanti </a:t>
            </a:r>
            <a:endParaRPr lang="it-IT" dirty="0"/>
          </a:p>
          <a:p>
            <a:pPr marL="0" indent="0" algn="just">
              <a:buNone/>
            </a:pPr>
            <a:r>
              <a:rPr lang="it-IT" dirty="0" smtClean="0">
                <a:latin typeface="Courier New" panose="02070309020205020404" pitchFamily="49" charset="0"/>
                <a:cs typeface="Courier New" panose="02070309020205020404" pitchFamily="49" charset="0"/>
              </a:rPr>
              <a:t>Nei </a:t>
            </a:r>
            <a:r>
              <a:rPr lang="it-IT" dirty="0">
                <a:latin typeface="Courier New" panose="02070309020205020404" pitchFamily="49" charset="0"/>
                <a:cs typeface="Courier New" panose="02070309020205020404" pitchFamily="49" charset="0"/>
              </a:rPr>
              <a:t>rapporti con i praticanti il geometra è tenuto all’insegnamento delle proprie conoscenze ed esperienze in materia </a:t>
            </a:r>
            <a:endParaRPr lang="it-IT" dirty="0" smtClean="0">
              <a:latin typeface="Courier New" panose="02070309020205020404" pitchFamily="49" charset="0"/>
              <a:cs typeface="Courier New" panose="02070309020205020404" pitchFamily="49" charset="0"/>
            </a:endParaRPr>
          </a:p>
          <a:p>
            <a:pPr marL="0" indent="0" algn="just">
              <a:buNone/>
            </a:pPr>
            <a:r>
              <a:rPr lang="it-IT" dirty="0" smtClean="0">
                <a:latin typeface="Courier New" panose="02070309020205020404" pitchFamily="49" charset="0"/>
                <a:cs typeface="Courier New" panose="02070309020205020404" pitchFamily="49" charset="0"/>
              </a:rPr>
              <a:t>In </a:t>
            </a:r>
            <a:r>
              <a:rPr lang="it-IT" dirty="0">
                <a:latin typeface="Courier New" panose="02070309020205020404" pitchFamily="49" charset="0"/>
                <a:cs typeface="Courier New" panose="02070309020205020404" pitchFamily="49" charset="0"/>
              </a:rPr>
              <a:t>particolare, il geometra deve favorire l’acquisizione da parte del praticante dei fondamenti teorici e pratici della Professione, nonché dei principi di deontologia professionale.</a:t>
            </a:r>
          </a:p>
          <a:p>
            <a:endParaRPr lang="it-IT" dirty="0"/>
          </a:p>
        </p:txBody>
      </p:sp>
    </p:spTree>
    <p:extLst>
      <p:ext uri="{BB962C8B-B14F-4D97-AF65-F5344CB8AC3E}">
        <p14:creationId xmlns:p14="http://schemas.microsoft.com/office/powerpoint/2010/main" val="1611756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III – DELLA PRESTAZIONE</a:t>
            </a:r>
            <a:endParaRPr lang="it-IT" sz="4000" dirty="0"/>
          </a:p>
        </p:txBody>
      </p:sp>
      <p:sp>
        <p:nvSpPr>
          <p:cNvPr id="3" name="Segnaposto contenuto 2"/>
          <p:cNvSpPr>
            <a:spLocks noGrp="1"/>
          </p:cNvSpPr>
          <p:nvPr>
            <p:ph sz="quarter" idx="13"/>
          </p:nvPr>
        </p:nvSpPr>
        <p:spPr>
          <a:xfrm>
            <a:off x="685800" y="1642534"/>
            <a:ext cx="10394707" cy="3732052"/>
          </a:xfrm>
        </p:spPr>
        <p:txBody>
          <a:bodyPr>
            <a:normAutofit fontScale="77500" lnSpcReduction="20000"/>
          </a:bodyPr>
          <a:lstStyle/>
          <a:p>
            <a:r>
              <a:rPr lang="it-IT" sz="3600" b="1" dirty="0"/>
              <a:t>Sezione </a:t>
            </a:r>
            <a:r>
              <a:rPr lang="it-IT" sz="3600" b="1" dirty="0" smtClean="0"/>
              <a:t>I - </a:t>
            </a:r>
            <a:r>
              <a:rPr lang="it-IT" sz="3600" b="1" dirty="0"/>
              <a:t>Dell’incarico </a:t>
            </a:r>
            <a:endParaRPr lang="it-IT" sz="3600" dirty="0"/>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contrae con il committente un’obbligazione avente per oggetto la prestazione d’opera </a:t>
            </a:r>
            <a:r>
              <a:rPr lang="it-IT" dirty="0" smtClean="0">
                <a:latin typeface="Courier New" panose="02070309020205020404" pitchFamily="49" charset="0"/>
                <a:cs typeface="Courier New" panose="02070309020205020404" pitchFamily="49" charset="0"/>
              </a:rPr>
              <a:t>intellettuale</a:t>
            </a:r>
          </a:p>
          <a:p>
            <a:pPr marL="0" indent="0" algn="just">
              <a:buNone/>
            </a:pPr>
            <a:r>
              <a:rPr lang="it-IT" dirty="0" smtClean="0">
                <a:latin typeface="Courier New" panose="02070309020205020404" pitchFamily="49" charset="0"/>
                <a:cs typeface="Courier New" panose="02070309020205020404" pitchFamily="49" charset="0"/>
              </a:rPr>
              <a:t>Nel </a:t>
            </a:r>
            <a:r>
              <a:rPr lang="it-IT" dirty="0">
                <a:latin typeface="Courier New" panose="02070309020205020404" pitchFamily="49" charset="0"/>
                <a:cs typeface="Courier New" panose="02070309020205020404" pitchFamily="49" charset="0"/>
              </a:rPr>
              <a:t>rispetto del principio di libera determinazione del compenso tra le parti, statuito dal Codice Civile la misura del compenso deve essere adeguata all’importanza dell’opera ed al decoro della </a:t>
            </a:r>
            <a:r>
              <a:rPr lang="it-IT" dirty="0" smtClean="0">
                <a:latin typeface="Courier New" panose="02070309020205020404" pitchFamily="49" charset="0"/>
                <a:cs typeface="Courier New" panose="02070309020205020404" pitchFamily="49" charset="0"/>
              </a:rPr>
              <a:t>Professione</a:t>
            </a:r>
          </a:p>
          <a:p>
            <a:pPr marL="0" indent="0" algn="just">
              <a:buNone/>
            </a:pPr>
            <a:r>
              <a:rPr lang="it-IT" dirty="0" smtClean="0">
                <a:latin typeface="Courier New" panose="02070309020205020404" pitchFamily="49" charset="0"/>
                <a:cs typeface="Courier New" panose="02070309020205020404" pitchFamily="49" charset="0"/>
              </a:rPr>
              <a:t>Al </a:t>
            </a:r>
            <a:r>
              <a:rPr lang="it-IT" dirty="0">
                <a:latin typeface="Courier New" panose="02070309020205020404" pitchFamily="49" charset="0"/>
                <a:cs typeface="Courier New" panose="02070309020205020404" pitchFamily="49" charset="0"/>
              </a:rPr>
              <a:t>fine di evitare eventuali danni al committente, il geometra deve riconoscere i limiti delle proprie conoscenze e declinare incarichi per il cui espletamento ritenga di non avere sufficiente dimestichezza. Nell’ipotesi di sopravvenute difficoltà connesse con l’espletamento di una prestazione, egli ha il diritto ed il dovere di accrescere la formazione e/o di chiedere la supervisione agli organi di </a:t>
            </a:r>
            <a:r>
              <a:rPr lang="it-IT" dirty="0" smtClean="0">
                <a:latin typeface="Courier New" panose="02070309020205020404" pitchFamily="49" charset="0"/>
                <a:cs typeface="Courier New" panose="02070309020205020404" pitchFamily="49" charset="0"/>
              </a:rPr>
              <a:t>categoria</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68261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TITOLO III – DELLA PRESTAZIONE</a:t>
            </a:r>
            <a:endParaRPr lang="it-IT" dirty="0"/>
          </a:p>
        </p:txBody>
      </p:sp>
      <p:sp>
        <p:nvSpPr>
          <p:cNvPr id="3" name="Segnaposto contenuto 2"/>
          <p:cNvSpPr>
            <a:spLocks noGrp="1"/>
          </p:cNvSpPr>
          <p:nvPr>
            <p:ph sz="quarter" idx="13"/>
          </p:nvPr>
        </p:nvSpPr>
        <p:spPr>
          <a:xfrm>
            <a:off x="685801" y="2046463"/>
            <a:ext cx="10394707" cy="3311189"/>
          </a:xfrm>
        </p:spPr>
        <p:txBody>
          <a:bodyPr>
            <a:normAutofit fontScale="92500" lnSpcReduction="20000"/>
          </a:bodyPr>
          <a:lstStyle/>
          <a:p>
            <a:r>
              <a:rPr lang="it-IT" b="1" dirty="0"/>
              <a:t>Sezione II </a:t>
            </a:r>
            <a:r>
              <a:rPr lang="it-IT" b="1" dirty="0" smtClean="0"/>
              <a:t>- Dello </a:t>
            </a:r>
            <a:r>
              <a:rPr lang="it-IT" b="1" dirty="0"/>
              <a:t>svolgimento e formazione continua </a:t>
            </a:r>
            <a:endParaRPr lang="it-IT" dirty="0"/>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a:t>
            </a:r>
            <a:r>
              <a:rPr lang="it-IT" dirty="0" smtClean="0">
                <a:latin typeface="Courier New" panose="02070309020205020404" pitchFamily="49" charset="0"/>
                <a:cs typeface="Courier New" panose="02070309020205020404" pitchFamily="49" charset="0"/>
              </a:rPr>
              <a:t>:</a:t>
            </a:r>
          </a:p>
          <a:p>
            <a:pPr marL="0" indent="0" algn="just">
              <a:buNone/>
            </a:pPr>
            <a:r>
              <a:rPr lang="it-IT" dirty="0" smtClean="0">
                <a:latin typeface="Courier New" panose="02070309020205020404" pitchFamily="49" charset="0"/>
                <a:cs typeface="Courier New" panose="02070309020205020404" pitchFamily="49" charset="0"/>
              </a:rPr>
              <a:t>a) svolgere </a:t>
            </a:r>
            <a:r>
              <a:rPr lang="it-IT" dirty="0">
                <a:latin typeface="Courier New" panose="02070309020205020404" pitchFamily="49" charset="0"/>
                <a:cs typeface="Courier New" panose="02070309020205020404" pitchFamily="49" charset="0"/>
              </a:rPr>
              <a:t>la prestazione professionale, per il cui espletamento è stato incaricato, nel pieno rispetto dello standard di qualità stabilito dal Consiglio </a:t>
            </a:r>
            <a:r>
              <a:rPr lang="it-IT" dirty="0" smtClean="0">
                <a:latin typeface="Courier New" panose="02070309020205020404" pitchFamily="49" charset="0"/>
                <a:cs typeface="Courier New" panose="02070309020205020404" pitchFamily="49" charset="0"/>
              </a:rPr>
              <a:t>Nazionale</a:t>
            </a:r>
          </a:p>
          <a:p>
            <a:pPr marL="0" indent="0" algn="just">
              <a:buNone/>
            </a:pPr>
            <a:r>
              <a:rPr lang="it-IT" dirty="0">
                <a:latin typeface="Courier New" panose="02070309020205020404" pitchFamily="49" charset="0"/>
                <a:cs typeface="Courier New" panose="02070309020205020404" pitchFamily="49" charset="0"/>
              </a:rPr>
              <a:t>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b) mantenere costantemente aggiornata la propria preparazione professionale attraverso lo svolgimento e la frequenza delle attività di informazione, di formazione e di </a:t>
            </a:r>
            <a:r>
              <a:rPr lang="it-IT" dirty="0" smtClean="0">
                <a:latin typeface="Courier New" panose="02070309020205020404" pitchFamily="49" charset="0"/>
                <a:cs typeface="Courier New" panose="02070309020205020404" pitchFamily="49" charset="0"/>
              </a:rPr>
              <a:t>aggiornamento</a:t>
            </a:r>
            <a:endParaRPr lang="it-IT" dirty="0"/>
          </a:p>
        </p:txBody>
      </p:sp>
    </p:spTree>
    <p:extLst>
      <p:ext uri="{BB962C8B-B14F-4D97-AF65-F5344CB8AC3E}">
        <p14:creationId xmlns:p14="http://schemas.microsoft.com/office/powerpoint/2010/main" val="1900726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III – DELLA PRESTAZIONE</a:t>
            </a:r>
            <a:endParaRPr lang="it-IT" sz="4000" dirty="0"/>
          </a:p>
        </p:txBody>
      </p:sp>
      <p:sp>
        <p:nvSpPr>
          <p:cNvPr id="3" name="Segnaposto contenuto 2"/>
          <p:cNvSpPr>
            <a:spLocks noGrp="1"/>
          </p:cNvSpPr>
          <p:nvPr>
            <p:ph sz="quarter" idx="13"/>
          </p:nvPr>
        </p:nvSpPr>
        <p:spPr/>
        <p:txBody>
          <a:bodyPr>
            <a:normAutofit/>
          </a:bodyPr>
          <a:lstStyle/>
          <a:p>
            <a:r>
              <a:rPr lang="it-IT" b="1" dirty="0"/>
              <a:t>Sezione </a:t>
            </a:r>
            <a:r>
              <a:rPr lang="it-IT" b="1" dirty="0" smtClean="0"/>
              <a:t>III - Della </a:t>
            </a:r>
            <a:r>
              <a:rPr lang="it-IT" b="1" dirty="0"/>
              <a:t>segretezza </a:t>
            </a:r>
            <a:endParaRPr lang="it-IT" dirty="0"/>
          </a:p>
          <a:p>
            <a:pPr marL="0" indent="0" algn="just">
              <a:buNone/>
            </a:pPr>
            <a:r>
              <a:rPr lang="it-IT" dirty="0" smtClean="0">
                <a:latin typeface="Courier New" panose="02070309020205020404" pitchFamily="49" charset="0"/>
                <a:cs typeface="Courier New" panose="02070309020205020404" pitchFamily="49" charset="0"/>
              </a:rPr>
              <a:t>Nell’esercizio </a:t>
            </a:r>
            <a:r>
              <a:rPr lang="it-IT" dirty="0">
                <a:latin typeface="Courier New" panose="02070309020205020404" pitchFamily="49" charset="0"/>
                <a:cs typeface="Courier New" panose="02070309020205020404" pitchFamily="49" charset="0"/>
              </a:rPr>
              <a:t>della propria attività il geometra è tenuto a mantenere rigorosamente il segreto </a:t>
            </a:r>
            <a:r>
              <a:rPr lang="it-IT" dirty="0" smtClean="0">
                <a:latin typeface="Courier New" panose="02070309020205020404" pitchFamily="49" charset="0"/>
                <a:cs typeface="Courier New" panose="02070309020205020404" pitchFamily="49" charset="0"/>
              </a:rPr>
              <a:t>professionale</a:t>
            </a:r>
          </a:p>
          <a:p>
            <a:pPr marL="0" indent="0" algn="just">
              <a:buNone/>
            </a:pPr>
            <a:r>
              <a:rPr lang="it-IT" dirty="0" smtClean="0">
                <a:latin typeface="Courier New" panose="02070309020205020404" pitchFamily="49" charset="0"/>
                <a:cs typeface="Courier New" panose="02070309020205020404" pitchFamily="49" charset="0"/>
              </a:rPr>
              <a:t>A </a:t>
            </a:r>
            <a:r>
              <a:rPr lang="it-IT" dirty="0">
                <a:latin typeface="Courier New" panose="02070309020205020404" pitchFamily="49" charset="0"/>
                <a:cs typeface="Courier New" panose="02070309020205020404" pitchFamily="49" charset="0"/>
              </a:rPr>
              <a:t>tal fine, il geometra adotta altresì ogni misura necessaria a garantire il rispetto dell’obbligo di riservatezza da parte dei suoi collaboratori, praticanti e dipendenti.</a:t>
            </a:r>
          </a:p>
        </p:txBody>
      </p:sp>
    </p:spTree>
    <p:extLst>
      <p:ext uri="{BB962C8B-B14F-4D97-AF65-F5344CB8AC3E}">
        <p14:creationId xmlns:p14="http://schemas.microsoft.com/office/powerpoint/2010/main" val="117789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III – DELLA PRESTAZIONE</a:t>
            </a:r>
            <a:endParaRPr lang="it-IT" sz="4000" dirty="0"/>
          </a:p>
        </p:txBody>
      </p:sp>
      <p:sp>
        <p:nvSpPr>
          <p:cNvPr id="3" name="Segnaposto contenuto 2"/>
          <p:cNvSpPr>
            <a:spLocks noGrp="1"/>
          </p:cNvSpPr>
          <p:nvPr>
            <p:ph sz="quarter" idx="13"/>
          </p:nvPr>
        </p:nvSpPr>
        <p:spPr>
          <a:xfrm>
            <a:off x="685800" y="1591734"/>
            <a:ext cx="10394707" cy="3782852"/>
          </a:xfrm>
        </p:spPr>
        <p:txBody>
          <a:bodyPr>
            <a:normAutofit fontScale="85000" lnSpcReduction="10000"/>
          </a:bodyPr>
          <a:lstStyle/>
          <a:p>
            <a:r>
              <a:rPr lang="it-IT" sz="2400" b="1" dirty="0"/>
              <a:t>Sezione IV Dei rapporti esterni </a:t>
            </a:r>
            <a:endParaRPr lang="it-IT" sz="2400" dirty="0"/>
          </a:p>
          <a:p>
            <a:pPr marL="0" indent="0" algn="just">
              <a:buNone/>
            </a:pPr>
            <a:r>
              <a:rPr lang="it-IT" dirty="0" smtClean="0">
                <a:latin typeface="Courier New" panose="02070309020205020404" pitchFamily="49" charset="0"/>
                <a:cs typeface="Courier New" panose="02070309020205020404" pitchFamily="49" charset="0"/>
              </a:rPr>
              <a:t>Nei </a:t>
            </a:r>
            <a:r>
              <a:rPr lang="it-IT" dirty="0">
                <a:latin typeface="Courier New" panose="02070309020205020404" pitchFamily="49" charset="0"/>
                <a:cs typeface="Courier New" panose="02070309020205020404" pitchFamily="49" charset="0"/>
              </a:rPr>
              <a:t>rapporti con gli Uffici Pubblici, le Istituzioni ed professionisti appartenenti ad altre categorie professionali il </a:t>
            </a:r>
            <a:r>
              <a:rPr lang="it-IT" dirty="0" smtClean="0">
                <a:latin typeface="Courier New" panose="02070309020205020404" pitchFamily="49" charset="0"/>
                <a:cs typeface="Courier New" panose="02070309020205020404" pitchFamily="49" charset="0"/>
              </a:rPr>
              <a:t>geometra DEVE RISPETTARE IL Codice </a:t>
            </a:r>
            <a:r>
              <a:rPr lang="it-IT" dirty="0">
                <a:latin typeface="Courier New" panose="02070309020205020404" pitchFamily="49" charset="0"/>
                <a:cs typeface="Courier New" panose="02070309020205020404" pitchFamily="49" charset="0"/>
              </a:rPr>
              <a:t>di deontologia professionale dei </a:t>
            </a:r>
            <a:r>
              <a:rPr lang="it-IT" dirty="0" smtClean="0">
                <a:latin typeface="Courier New" panose="02070309020205020404" pitchFamily="49" charset="0"/>
                <a:cs typeface="Courier New" panose="02070309020205020404" pitchFamily="49" charset="0"/>
              </a:rPr>
              <a:t>Geometri</a:t>
            </a:r>
          </a:p>
          <a:p>
            <a:pPr marL="0" indent="0" algn="just">
              <a:buNone/>
            </a:pPr>
            <a:r>
              <a:rPr lang="it-IT" dirty="0" smtClean="0">
                <a:latin typeface="Courier New" panose="02070309020205020404" pitchFamily="49" charset="0"/>
                <a:cs typeface="Courier New" panose="02070309020205020404" pitchFamily="49" charset="0"/>
              </a:rPr>
              <a:t>Nei </a:t>
            </a:r>
            <a:r>
              <a:rPr lang="it-IT" dirty="0">
                <a:latin typeface="Courier New" panose="02070309020205020404" pitchFamily="49" charset="0"/>
                <a:cs typeface="Courier New" panose="02070309020205020404" pitchFamily="49" charset="0"/>
              </a:rPr>
              <a:t>rapporti con gli Uffici pubblici e con le Istituzioni il geometra </a:t>
            </a:r>
            <a:r>
              <a:rPr lang="it-IT" dirty="0" smtClean="0">
                <a:latin typeface="Courier New" panose="02070309020205020404" pitchFamily="49" charset="0"/>
                <a:cs typeface="Courier New" panose="02070309020205020404" pitchFamily="49" charset="0"/>
              </a:rPr>
              <a:t>DEVE:</a:t>
            </a: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a) a rispettare le funzioni che le persone </a:t>
            </a:r>
            <a:r>
              <a:rPr lang="it-IT" dirty="0" smtClean="0">
                <a:latin typeface="Courier New" panose="02070309020205020404" pitchFamily="49" charset="0"/>
                <a:cs typeface="Courier New" panose="02070309020205020404" pitchFamily="49" charset="0"/>
              </a:rPr>
              <a:t>Sono</a:t>
            </a:r>
            <a:r>
              <a:rPr lang="it-IT" dirty="0">
                <a:latin typeface="Courier New" panose="02070309020205020404" pitchFamily="49" charset="0"/>
                <a:cs typeface="Courier New" panose="02070309020205020404" pitchFamily="49" charset="0"/>
              </a:rPr>
              <a:t> chiamate ad esercitare;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b) ad astenersi dall’utilizzare in qualunque forma la collaborazione, eccedente gli obblighi di ufficio, dei dipendenti degli Enti Pubblici e/o Istituzioni ed a non trarre vantaggi in alcun modo da eventuali rapporti personali con esse intercorrenti. </a:t>
            </a:r>
          </a:p>
          <a:p>
            <a:endParaRPr lang="it-IT" dirty="0"/>
          </a:p>
        </p:txBody>
      </p:sp>
    </p:spTree>
    <p:extLst>
      <p:ext uri="{BB962C8B-B14F-4D97-AF65-F5344CB8AC3E}">
        <p14:creationId xmlns:p14="http://schemas.microsoft.com/office/powerpoint/2010/main" val="123169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III – DELLA PRESTAZIONE</a:t>
            </a:r>
            <a:endParaRPr lang="it-IT" sz="4000" dirty="0"/>
          </a:p>
        </p:txBody>
      </p:sp>
      <p:sp>
        <p:nvSpPr>
          <p:cNvPr id="3" name="Segnaposto contenuto 2"/>
          <p:cNvSpPr>
            <a:spLocks noGrp="1"/>
          </p:cNvSpPr>
          <p:nvPr>
            <p:ph sz="quarter" idx="13"/>
          </p:nvPr>
        </p:nvSpPr>
        <p:spPr/>
        <p:txBody>
          <a:bodyPr>
            <a:normAutofit fontScale="85000" lnSpcReduction="20000"/>
          </a:bodyPr>
          <a:lstStyle/>
          <a:p>
            <a:r>
              <a:rPr lang="it-IT" sz="2400" b="1" dirty="0"/>
              <a:t>Sezione V </a:t>
            </a:r>
            <a:r>
              <a:rPr lang="it-IT" sz="2400" b="1" dirty="0" smtClean="0"/>
              <a:t> -  Dei </a:t>
            </a:r>
            <a:r>
              <a:rPr lang="it-IT" sz="2400" b="1" dirty="0"/>
              <a:t>rapporti con i committenti</a:t>
            </a:r>
            <a:endParaRPr lang="it-IT" sz="2400" dirty="0"/>
          </a:p>
          <a:p>
            <a:pPr marL="0" indent="0">
              <a:buNone/>
            </a:pPr>
            <a:r>
              <a:rPr lang="it-IT" dirty="0" smtClean="0">
                <a:latin typeface="Courier New" panose="02070309020205020404" pitchFamily="49" charset="0"/>
                <a:cs typeface="Courier New" panose="02070309020205020404" pitchFamily="49" charset="0"/>
              </a:rPr>
              <a:t>Nei </a:t>
            </a:r>
            <a:r>
              <a:rPr lang="it-IT" dirty="0">
                <a:latin typeface="Courier New" panose="02070309020205020404" pitchFamily="49" charset="0"/>
                <a:cs typeface="Courier New" panose="02070309020205020404" pitchFamily="49" charset="0"/>
              </a:rPr>
              <a:t>rapporti con i committenti il geometra è tenuto a stabilire con precisione ogni dettaglio in merito all’attività da svolgere. In particolare è tenuto a:</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a) concordare e definire, preventivamente, l’adempimento costituente oggetto </a:t>
            </a:r>
            <a:r>
              <a:rPr lang="it-IT" dirty="0" smtClean="0">
                <a:latin typeface="Courier New" panose="02070309020205020404" pitchFamily="49" charset="0"/>
                <a:cs typeface="Courier New" panose="02070309020205020404" pitchFamily="49" charset="0"/>
              </a:rPr>
              <a:t>dell’incarico</a:t>
            </a:r>
            <a:r>
              <a:rPr lang="it-IT" dirty="0">
                <a:latin typeface="Courier New" panose="02070309020205020404" pitchFamily="49" charset="0"/>
                <a:cs typeface="Courier New" panose="02070309020205020404" pitchFamily="49" charset="0"/>
              </a:rPr>
              <a:t>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b) in caso di più parti interessate, ragguagliare i committenti in merito alla sopravvenuta sussistenza di interessi </a:t>
            </a:r>
            <a:r>
              <a:rPr lang="it-IT" dirty="0" smtClean="0">
                <a:latin typeface="Courier New" panose="02070309020205020404" pitchFamily="49" charset="0"/>
                <a:cs typeface="Courier New" panose="02070309020205020404" pitchFamily="49" charset="0"/>
              </a:rPr>
              <a:t>contrapposti</a:t>
            </a:r>
            <a:r>
              <a:rPr lang="it-IT" dirty="0">
                <a:latin typeface="Courier New" panose="02070309020205020404" pitchFamily="49" charset="0"/>
                <a:cs typeface="Courier New" panose="02070309020205020404" pitchFamily="49" charset="0"/>
              </a:rPr>
              <a:t>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c) non eccedere nella gestione degli interessi rispetto ai limiti dell’incarico ricevuto;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d) astenersi dall’espletare attività professionale in contrasto con le risultanze di una prestazione già eseguita </a:t>
            </a:r>
            <a:r>
              <a:rPr lang="it-IT" dirty="0" smtClean="0">
                <a:latin typeface="Courier New" panose="02070309020205020404" pitchFamily="49" charset="0"/>
                <a:cs typeface="Courier New" panose="02070309020205020404" pitchFamily="49" charset="0"/>
              </a:rPr>
              <a:t>CHE POSSA ARRECARE danno</a:t>
            </a:r>
            <a:endParaRPr lang="it-IT" dirty="0"/>
          </a:p>
          <a:p>
            <a:endParaRPr lang="it-IT" dirty="0"/>
          </a:p>
        </p:txBody>
      </p:sp>
    </p:spTree>
    <p:extLst>
      <p:ext uri="{BB962C8B-B14F-4D97-AF65-F5344CB8AC3E}">
        <p14:creationId xmlns:p14="http://schemas.microsoft.com/office/powerpoint/2010/main" val="310346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IV – SANZIONI DISCIPLINARI</a:t>
            </a:r>
            <a:endParaRPr lang="it-IT" sz="4000" dirty="0"/>
          </a:p>
        </p:txBody>
      </p:sp>
      <p:sp>
        <p:nvSpPr>
          <p:cNvPr id="3" name="Segnaposto contenuto 2"/>
          <p:cNvSpPr>
            <a:spLocks noGrp="1"/>
          </p:cNvSpPr>
          <p:nvPr>
            <p:ph sz="quarter" idx="13"/>
          </p:nvPr>
        </p:nvSpPr>
        <p:spPr/>
        <p:txBody>
          <a:bodyPr>
            <a:normAutofit fontScale="92500" lnSpcReduction="10000"/>
          </a:bodyPr>
          <a:lstStyle/>
          <a:p>
            <a:pPr marL="0" indent="0" algn="just">
              <a:buNone/>
            </a:pPr>
            <a:r>
              <a:rPr lang="it-IT" dirty="0" smtClean="0">
                <a:latin typeface="Courier New" panose="02070309020205020404" pitchFamily="49" charset="0"/>
                <a:cs typeface="Courier New" panose="02070309020205020404" pitchFamily="49" charset="0"/>
              </a:rPr>
              <a:t>Ferme </a:t>
            </a:r>
            <a:r>
              <a:rPr lang="it-IT" dirty="0">
                <a:latin typeface="Courier New" panose="02070309020205020404" pitchFamily="49" charset="0"/>
                <a:cs typeface="Courier New" panose="02070309020205020404" pitchFamily="49" charset="0"/>
              </a:rPr>
              <a:t>restando le sanzioni amministrative, civili e penali previste dalla normativa vigente, per la violazione delle prescrizioni contenute nel presente codice deontologico sono applicabili le sanzioni </a:t>
            </a:r>
            <a:r>
              <a:rPr lang="it-IT" dirty="0" smtClean="0">
                <a:latin typeface="Courier New" panose="02070309020205020404" pitchFamily="49" charset="0"/>
                <a:cs typeface="Courier New" panose="02070309020205020404" pitchFamily="49" charset="0"/>
              </a:rPr>
              <a:t>disciplinari, </a:t>
            </a:r>
            <a:r>
              <a:rPr lang="it-IT" dirty="0" err="1" smtClean="0">
                <a:latin typeface="Courier New" panose="02070309020205020404" pitchFamily="49" charset="0"/>
                <a:cs typeface="Courier New" panose="02070309020205020404" pitchFamily="49" charset="0"/>
              </a:rPr>
              <a:t>proporzionalI</a:t>
            </a:r>
            <a:r>
              <a:rPr lang="it-IT" dirty="0" smtClean="0">
                <a:latin typeface="Courier New" panose="02070309020205020404" pitchFamily="49" charset="0"/>
                <a:cs typeface="Courier New" panose="02070309020205020404" pitchFamily="49" charset="0"/>
              </a:rPr>
              <a:t> </a:t>
            </a:r>
            <a:r>
              <a:rPr lang="it-IT" dirty="0">
                <a:latin typeface="Courier New" panose="02070309020205020404" pitchFamily="49" charset="0"/>
                <a:cs typeface="Courier New" panose="02070309020205020404" pitchFamily="49" charset="0"/>
              </a:rPr>
              <a:t>alla gravità della violazione commessa, </a:t>
            </a:r>
            <a:r>
              <a:rPr lang="it-IT" dirty="0" smtClean="0">
                <a:latin typeface="Courier New" panose="02070309020205020404" pitchFamily="49" charset="0"/>
                <a:cs typeface="Courier New" panose="02070309020205020404" pitchFamily="49" charset="0"/>
              </a:rPr>
              <a:t>CHE sono:</a:t>
            </a:r>
          </a:p>
          <a:p>
            <a:pPr marL="0" indent="0">
              <a:buNone/>
            </a:pPr>
            <a:r>
              <a:rPr lang="it-IT" dirty="0" smtClean="0">
                <a:latin typeface="Courier New" panose="02070309020205020404" pitchFamily="49" charset="0"/>
                <a:cs typeface="Courier New" panose="02070309020205020404" pitchFamily="49" charset="0"/>
              </a:rPr>
              <a:t>a) l’avvertimento</a:t>
            </a: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b) la censura</a:t>
            </a: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c) la sospensione</a:t>
            </a: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d) la cancellazione</a:t>
            </a:r>
            <a:endParaRPr lang="it-IT" dirty="0">
              <a:latin typeface="Courier New" panose="02070309020205020404" pitchFamily="49" charset="0"/>
              <a:cs typeface="Courier New" panose="02070309020205020404" pitchFamily="49" charset="0"/>
            </a:endParaRPr>
          </a:p>
          <a:p>
            <a:endParaRPr lang="it-IT" dirty="0"/>
          </a:p>
        </p:txBody>
      </p:sp>
    </p:spTree>
    <p:extLst>
      <p:ext uri="{BB962C8B-B14F-4D97-AF65-F5344CB8AC3E}">
        <p14:creationId xmlns:p14="http://schemas.microsoft.com/office/powerpoint/2010/main" val="37164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V – DISPOSIZIONI FINALI</a:t>
            </a:r>
            <a:endParaRPr lang="it-IT" sz="4000" dirty="0"/>
          </a:p>
        </p:txBody>
      </p:sp>
      <p:sp>
        <p:nvSpPr>
          <p:cNvPr id="3" name="Segnaposto contenuto 2"/>
          <p:cNvSpPr>
            <a:spLocks noGrp="1"/>
          </p:cNvSpPr>
          <p:nvPr>
            <p:ph sz="quarter" idx="13"/>
          </p:nvPr>
        </p:nvSpPr>
        <p:spPr/>
        <p:txBody>
          <a:bodyPr/>
          <a:lstStyle/>
          <a:p>
            <a:pPr marL="0" indent="0" algn="just">
              <a:buNone/>
            </a:pPr>
            <a:r>
              <a:rPr lang="it-IT" dirty="0" smtClean="0">
                <a:latin typeface="Courier New" panose="02070309020205020404" pitchFamily="49" charset="0"/>
                <a:cs typeface="Courier New" panose="02070309020205020404" pitchFamily="49" charset="0"/>
              </a:rPr>
              <a:t>Le </a:t>
            </a:r>
            <a:r>
              <a:rPr lang="it-IT" dirty="0">
                <a:latin typeface="Courier New" panose="02070309020205020404" pitchFamily="49" charset="0"/>
                <a:cs typeface="Courier New" panose="02070309020205020404" pitchFamily="49" charset="0"/>
              </a:rPr>
              <a:t>fattispecie regolate dalle precedenti disposizioni costituiscono esemplificazione dei comportamenti ricorrenti con maggiore frequenza nella prassi. Pertanto, l’ambito di applicazione delle sanzioni di cui sopra non è limitato esclusivamente a tali fattispecie ma si estende alla tutela di tutti principi generali di deontologia professionale. </a:t>
            </a:r>
          </a:p>
          <a:p>
            <a:endParaRPr lang="it-IT" dirty="0"/>
          </a:p>
        </p:txBody>
      </p:sp>
    </p:spTree>
    <p:extLst>
      <p:ext uri="{BB962C8B-B14F-4D97-AF65-F5344CB8AC3E}">
        <p14:creationId xmlns:p14="http://schemas.microsoft.com/office/powerpoint/2010/main" val="31438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CODICE DEONTOLOGICO</a:t>
            </a:r>
            <a:endParaRPr lang="it-IT" sz="4000" dirty="0"/>
          </a:p>
        </p:txBody>
      </p:sp>
      <p:sp>
        <p:nvSpPr>
          <p:cNvPr id="3" name="Segnaposto contenuto 2"/>
          <p:cNvSpPr>
            <a:spLocks noGrp="1"/>
          </p:cNvSpPr>
          <p:nvPr>
            <p:ph sz="quarter" idx="13"/>
          </p:nvPr>
        </p:nvSpPr>
        <p:spPr/>
        <p:txBody>
          <a:bodyPr/>
          <a:lstStyle/>
          <a:p>
            <a:pPr marL="0" indent="0" algn="ctr">
              <a:buNone/>
            </a:pPr>
            <a:r>
              <a:rPr lang="it-IT" dirty="0" smtClean="0"/>
              <a:t>COSA è IL CODICE DEONTOLOGICO</a:t>
            </a:r>
          </a:p>
          <a:p>
            <a:pPr algn="just"/>
            <a:r>
              <a:rPr lang="it-IT" dirty="0"/>
              <a:t>Il codice deontologico risponde alla finalità di individuare, seppure in modo non esaustivo, la condotta a cui i professionisti devono conformarsi allo scopo di rispettare i principi generali di etica professionale</a:t>
            </a:r>
            <a:endParaRPr lang="it-IT" dirty="0" smtClean="0"/>
          </a:p>
          <a:p>
            <a:r>
              <a:rPr lang="it-IT" dirty="0"/>
              <a:t>Il codice </a:t>
            </a:r>
            <a:r>
              <a:rPr lang="it-IT" dirty="0" smtClean="0"/>
              <a:t>……attribuisce </a:t>
            </a:r>
            <a:r>
              <a:rPr lang="it-IT" dirty="0"/>
              <a:t>ai Consigli dei Collegi il compito di assicurarne il pieno rispetto attraverso l’esercizio del potere disciplinare nei confronti degli iscritti all’Albo. </a:t>
            </a:r>
            <a:endParaRPr lang="it-IT" dirty="0" smtClean="0"/>
          </a:p>
          <a:p>
            <a:endParaRPr lang="it-IT" dirty="0"/>
          </a:p>
        </p:txBody>
      </p:sp>
    </p:spTree>
    <p:extLst>
      <p:ext uri="{BB962C8B-B14F-4D97-AF65-F5344CB8AC3E}">
        <p14:creationId xmlns:p14="http://schemas.microsoft.com/office/powerpoint/2010/main" val="13910658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COME è COMPOSTO</a:t>
            </a:r>
            <a:endParaRPr lang="it-IT" sz="4000" dirty="0"/>
          </a:p>
        </p:txBody>
      </p:sp>
      <p:sp>
        <p:nvSpPr>
          <p:cNvPr id="3" name="Segnaposto testo 2"/>
          <p:cNvSpPr>
            <a:spLocks noGrp="1"/>
          </p:cNvSpPr>
          <p:nvPr>
            <p:ph type="body" idx="1"/>
          </p:nvPr>
        </p:nvSpPr>
        <p:spPr>
          <a:xfrm>
            <a:off x="1422401" y="1837765"/>
            <a:ext cx="3310128" cy="576262"/>
          </a:xfrm>
        </p:spPr>
        <p:txBody>
          <a:bodyPr/>
          <a:lstStyle/>
          <a:p>
            <a:r>
              <a:rPr lang="it-IT" dirty="0" smtClean="0"/>
              <a:t>ARTICOLI</a:t>
            </a:r>
            <a:endParaRPr lang="it-IT" dirty="0"/>
          </a:p>
        </p:txBody>
      </p:sp>
      <p:sp>
        <p:nvSpPr>
          <p:cNvPr id="5" name="Segnaposto testo 4"/>
          <p:cNvSpPr>
            <a:spLocks noGrp="1"/>
          </p:cNvSpPr>
          <p:nvPr>
            <p:ph type="body" sz="half" idx="18"/>
          </p:nvPr>
        </p:nvSpPr>
        <p:spPr>
          <a:xfrm>
            <a:off x="685801" y="2624667"/>
            <a:ext cx="4783328" cy="1388533"/>
          </a:xfrm>
        </p:spPr>
        <p:txBody>
          <a:bodyPr>
            <a:normAutofit/>
          </a:bodyPr>
          <a:lstStyle/>
          <a:p>
            <a:r>
              <a:rPr lang="it-IT" sz="2000" dirty="0" smtClean="0"/>
              <a:t>Il CODICE si </a:t>
            </a:r>
            <a:r>
              <a:rPr lang="it-IT" sz="2000" dirty="0"/>
              <a:t>compone di 28 articoli suddivisi </a:t>
            </a:r>
            <a:r>
              <a:rPr lang="it-IT" sz="2000" dirty="0" smtClean="0"/>
              <a:t>IN </a:t>
            </a:r>
            <a:r>
              <a:rPr lang="it-IT" sz="2000" dirty="0"/>
              <a:t>cinque </a:t>
            </a:r>
            <a:r>
              <a:rPr lang="it-IT" sz="2000" dirty="0" smtClean="0"/>
              <a:t>titoli</a:t>
            </a:r>
            <a:endParaRPr lang="it-IT" sz="2000" dirty="0"/>
          </a:p>
        </p:txBody>
      </p:sp>
      <p:sp>
        <p:nvSpPr>
          <p:cNvPr id="6" name="Segnaposto testo 5"/>
          <p:cNvSpPr>
            <a:spLocks noGrp="1"/>
          </p:cNvSpPr>
          <p:nvPr>
            <p:ph type="body" sz="quarter" idx="3"/>
          </p:nvPr>
        </p:nvSpPr>
        <p:spPr>
          <a:xfrm>
            <a:off x="6572799" y="1846730"/>
            <a:ext cx="3310128" cy="576262"/>
          </a:xfrm>
        </p:spPr>
        <p:txBody>
          <a:bodyPr/>
          <a:lstStyle/>
          <a:p>
            <a:r>
              <a:rPr lang="it-IT" dirty="0" smtClean="0"/>
              <a:t>TITOLI</a:t>
            </a:r>
            <a:endParaRPr lang="it-IT" dirty="0"/>
          </a:p>
        </p:txBody>
      </p:sp>
      <p:sp>
        <p:nvSpPr>
          <p:cNvPr id="8" name="Segnaposto testo 7"/>
          <p:cNvSpPr>
            <a:spLocks noGrp="1"/>
          </p:cNvSpPr>
          <p:nvPr>
            <p:ph type="body" sz="half" idx="19"/>
          </p:nvPr>
        </p:nvSpPr>
        <p:spPr>
          <a:xfrm>
            <a:off x="6572799" y="2624667"/>
            <a:ext cx="4509884" cy="1823130"/>
          </a:xfrm>
        </p:spPr>
        <p:txBody>
          <a:bodyPr>
            <a:noAutofit/>
          </a:bodyPr>
          <a:lstStyle/>
          <a:p>
            <a:pPr algn="l"/>
            <a:r>
              <a:rPr lang="it-IT" sz="2000" dirty="0" smtClean="0"/>
              <a:t>Titolo I      </a:t>
            </a:r>
            <a:r>
              <a:rPr lang="it-IT" sz="2000" dirty="0"/>
              <a:t>Dei principi generali</a:t>
            </a:r>
            <a:br>
              <a:rPr lang="it-IT" sz="2000" dirty="0"/>
            </a:br>
            <a:r>
              <a:rPr lang="it-IT" sz="2000" dirty="0" smtClean="0"/>
              <a:t>Titolo II     </a:t>
            </a:r>
            <a:r>
              <a:rPr lang="it-IT" sz="2000" dirty="0"/>
              <a:t>Della condotta</a:t>
            </a:r>
            <a:br>
              <a:rPr lang="it-IT" sz="2000" dirty="0"/>
            </a:br>
            <a:r>
              <a:rPr lang="it-IT" sz="2000" dirty="0" smtClean="0"/>
              <a:t>Titolo III   Della </a:t>
            </a:r>
            <a:r>
              <a:rPr lang="it-IT" sz="2000" dirty="0"/>
              <a:t>prestazione</a:t>
            </a:r>
            <a:br>
              <a:rPr lang="it-IT" sz="2000" dirty="0"/>
            </a:br>
            <a:r>
              <a:rPr lang="it-IT" sz="2000" dirty="0" smtClean="0"/>
              <a:t>Titolo IV   </a:t>
            </a:r>
            <a:r>
              <a:rPr lang="it-IT" sz="2000" dirty="0"/>
              <a:t>Sanzioni disciplinari</a:t>
            </a:r>
            <a:br>
              <a:rPr lang="it-IT" sz="2000" dirty="0"/>
            </a:br>
            <a:r>
              <a:rPr lang="it-IT" sz="2000" dirty="0" smtClean="0"/>
              <a:t>Titolo V     Disposizioni </a:t>
            </a:r>
            <a:r>
              <a:rPr lang="it-IT" sz="2000" dirty="0"/>
              <a:t>finali.</a:t>
            </a:r>
            <a:endParaRPr lang="it-IT" sz="2000" dirty="0"/>
          </a:p>
        </p:txBody>
      </p:sp>
    </p:spTree>
    <p:extLst>
      <p:ext uri="{BB962C8B-B14F-4D97-AF65-F5344CB8AC3E}">
        <p14:creationId xmlns:p14="http://schemas.microsoft.com/office/powerpoint/2010/main" val="287071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 – dei principi generali</a:t>
            </a:r>
            <a:endParaRPr lang="it-IT" sz="4000" dirty="0"/>
          </a:p>
        </p:txBody>
      </p:sp>
      <p:sp>
        <p:nvSpPr>
          <p:cNvPr id="3" name="Segnaposto contenuto 2"/>
          <p:cNvSpPr>
            <a:spLocks noGrp="1"/>
          </p:cNvSpPr>
          <p:nvPr>
            <p:ph sz="quarter" idx="13"/>
          </p:nvPr>
        </p:nvSpPr>
        <p:spPr>
          <a:xfrm>
            <a:off x="685799" y="2063396"/>
            <a:ext cx="9491133" cy="3311189"/>
          </a:xfrm>
        </p:spPr>
        <p:txBody>
          <a:bodyPr>
            <a:noAutofit/>
          </a:bodyPr>
          <a:lstStyle/>
          <a:p>
            <a:r>
              <a:rPr lang="it-IT" dirty="0" smtClean="0"/>
              <a:t>SEZIONE I - ambito</a:t>
            </a:r>
          </a:p>
          <a:p>
            <a:pPr marL="0" indent="0" algn="just">
              <a:buNone/>
            </a:pPr>
            <a:r>
              <a:rPr lang="it-IT" dirty="0">
                <a:latin typeface="Courier New" panose="02070309020205020404" pitchFamily="49" charset="0"/>
                <a:cs typeface="Courier New" panose="02070309020205020404" pitchFamily="49" charset="0"/>
              </a:rPr>
              <a:t>L’osservanza delle regole deontologiche non esime il geometra dal rispetto dei principi di etica professionale non espressamente </a:t>
            </a:r>
            <a:r>
              <a:rPr lang="it-IT" dirty="0" smtClean="0">
                <a:latin typeface="Courier New" panose="02070309020205020404" pitchFamily="49" charset="0"/>
                <a:cs typeface="Courier New" panose="02070309020205020404" pitchFamily="49" charset="0"/>
              </a:rPr>
              <a:t>codificati</a:t>
            </a:r>
          </a:p>
          <a:p>
            <a:pPr marL="0" indent="0" algn="just">
              <a:buNone/>
            </a:pPr>
            <a:r>
              <a:rPr lang="it-IT" dirty="0">
                <a:latin typeface="Courier New" panose="02070309020205020404" pitchFamily="49" charset="0"/>
                <a:cs typeface="Courier New" panose="02070309020205020404" pitchFamily="49" charset="0"/>
              </a:rPr>
              <a:t>Le violazioni delle norme che regolano l’esercizio della Professione possono determinare l’applicazione di sanzioni disciplinari, in proporzione alla gravità dei fatti</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418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TITOLO I – dei principi generali</a:t>
            </a:r>
            <a:endParaRPr lang="it-IT" dirty="0"/>
          </a:p>
        </p:txBody>
      </p:sp>
      <p:sp>
        <p:nvSpPr>
          <p:cNvPr id="4" name="Segnaposto contenuto 3"/>
          <p:cNvSpPr>
            <a:spLocks noGrp="1"/>
          </p:cNvSpPr>
          <p:nvPr>
            <p:ph sz="quarter" idx="14"/>
          </p:nvPr>
        </p:nvSpPr>
        <p:spPr>
          <a:xfrm>
            <a:off x="1100238" y="1843940"/>
            <a:ext cx="9313762" cy="3311189"/>
          </a:xfrm>
        </p:spPr>
        <p:txBody>
          <a:bodyPr>
            <a:normAutofit fontScale="85000" lnSpcReduction="10000"/>
          </a:bodyPr>
          <a:lstStyle/>
          <a:p>
            <a:r>
              <a:rPr lang="it-IT" sz="2900" dirty="0" smtClean="0"/>
              <a:t>SEZIONE II – prestazione d’opera </a:t>
            </a:r>
            <a:r>
              <a:rPr lang="it-IT" sz="2900" dirty="0" err="1" smtClean="0"/>
              <a:t>intelettuale</a:t>
            </a:r>
            <a:endParaRPr lang="it-IT" sz="2900" dirty="0" smtClean="0"/>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a:t>
            </a:r>
            <a:r>
              <a:rPr lang="it-IT" dirty="0" smtClean="0">
                <a:latin typeface="Courier New" panose="02070309020205020404" pitchFamily="49" charset="0"/>
                <a:cs typeface="Courier New" panose="02070309020205020404" pitchFamily="49" charset="0"/>
              </a:rPr>
              <a:t>… </a:t>
            </a:r>
            <a:r>
              <a:rPr lang="it-IT" dirty="0">
                <a:latin typeface="Courier New" panose="02070309020205020404" pitchFamily="49" charset="0"/>
                <a:cs typeface="Courier New" panose="02070309020205020404" pitchFamily="49" charset="0"/>
              </a:rPr>
              <a:t>esercita l’attività professionale </a:t>
            </a:r>
            <a:r>
              <a:rPr lang="it-IT" dirty="0" smtClean="0">
                <a:latin typeface="Courier New" panose="02070309020205020404" pitchFamily="49" charset="0"/>
                <a:cs typeface="Courier New" panose="02070309020205020404" pitchFamily="49" charset="0"/>
              </a:rPr>
              <a:t>secondo.</a:t>
            </a:r>
          </a:p>
          <a:p>
            <a:pPr marL="0" indent="0" algn="just">
              <a:buNone/>
            </a:pPr>
            <a:r>
              <a:rPr lang="it-IT" dirty="0" smtClean="0">
                <a:latin typeface="Courier New" panose="02070309020205020404" pitchFamily="49" charset="0"/>
                <a:cs typeface="Courier New" panose="02070309020205020404" pitchFamily="49" charset="0"/>
              </a:rPr>
              <a:t>“</a:t>
            </a:r>
            <a:r>
              <a:rPr lang="it-IT" dirty="0">
                <a:latin typeface="Courier New" panose="02070309020205020404" pitchFamily="49" charset="0"/>
                <a:cs typeface="Courier New" panose="02070309020205020404" pitchFamily="49" charset="0"/>
              </a:rPr>
              <a:t>scienza” ovvero preparazione, competenza e capacità professionale a servizio del </a:t>
            </a:r>
            <a:r>
              <a:rPr lang="it-IT" dirty="0" smtClean="0">
                <a:latin typeface="Courier New" panose="02070309020205020404" pitchFamily="49" charset="0"/>
                <a:cs typeface="Courier New" panose="02070309020205020404" pitchFamily="49" charset="0"/>
              </a:rPr>
              <a:t>committente</a:t>
            </a:r>
          </a:p>
          <a:p>
            <a:pPr marL="0" indent="0" algn="just">
              <a:buNone/>
            </a:pPr>
            <a:r>
              <a:rPr lang="it-IT" dirty="0" smtClean="0">
                <a:latin typeface="Courier New" panose="02070309020205020404" pitchFamily="49" charset="0"/>
                <a:cs typeface="Courier New" panose="02070309020205020404" pitchFamily="49" charset="0"/>
              </a:rPr>
              <a:t>“coscienza</a:t>
            </a:r>
            <a:r>
              <a:rPr lang="it-IT" dirty="0">
                <a:latin typeface="Courier New" panose="02070309020205020404" pitchFamily="49" charset="0"/>
                <a:cs typeface="Courier New" panose="02070309020205020404" pitchFamily="49" charset="0"/>
              </a:rPr>
              <a:t>” ovvero onestà, imparzialità e disinteresse nel consigliare ed assistere il </a:t>
            </a:r>
            <a:r>
              <a:rPr lang="it-IT" dirty="0" smtClean="0">
                <a:latin typeface="Courier New" panose="02070309020205020404" pitchFamily="49" charset="0"/>
                <a:cs typeface="Courier New" panose="02070309020205020404" pitchFamily="49" charset="0"/>
              </a:rPr>
              <a:t>committente</a:t>
            </a:r>
          </a:p>
          <a:p>
            <a:pPr marL="0" indent="0" algn="just">
              <a:buNone/>
            </a:pPr>
            <a:r>
              <a:rPr lang="it-IT" dirty="0" smtClean="0">
                <a:latin typeface="Courier New" panose="02070309020205020404" pitchFamily="49" charset="0"/>
                <a:cs typeface="Courier New" panose="02070309020205020404" pitchFamily="49" charset="0"/>
              </a:rPr>
              <a:t>“diligenza</a:t>
            </a:r>
            <a:r>
              <a:rPr lang="it-IT" dirty="0">
                <a:latin typeface="Courier New" panose="02070309020205020404" pitchFamily="49" charset="0"/>
                <a:cs typeface="Courier New" panose="02070309020205020404" pitchFamily="49" charset="0"/>
              </a:rPr>
              <a:t>” ovvero il comportamento secondo i principi di lealtà, correttezza, trasparenza e tutela dei legittimi interessi dei committenti. </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153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 – della condotta</a:t>
            </a:r>
            <a:endParaRPr lang="it-IT" sz="4000" dirty="0"/>
          </a:p>
        </p:txBody>
      </p:sp>
      <p:sp>
        <p:nvSpPr>
          <p:cNvPr id="3" name="Segnaposto contenuto 2"/>
          <p:cNvSpPr>
            <a:spLocks noGrp="1"/>
          </p:cNvSpPr>
          <p:nvPr>
            <p:ph sz="quarter" idx="13"/>
          </p:nvPr>
        </p:nvSpPr>
        <p:spPr/>
        <p:txBody>
          <a:bodyPr>
            <a:normAutofit fontScale="77500" lnSpcReduction="20000"/>
          </a:bodyPr>
          <a:lstStyle/>
          <a:p>
            <a:r>
              <a:rPr lang="it-IT" sz="2600" dirty="0" smtClean="0"/>
              <a:t>Sezione i – dei valori sociali</a:t>
            </a:r>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 conformare la propria </a:t>
            </a:r>
            <a:r>
              <a:rPr lang="it-IT" dirty="0" smtClean="0">
                <a:latin typeface="Courier New" panose="02070309020205020404" pitchFamily="49" charset="0"/>
                <a:cs typeface="Courier New" panose="02070309020205020404" pitchFamily="49" charset="0"/>
              </a:rPr>
              <a:t>condotta: ai </a:t>
            </a:r>
            <a:r>
              <a:rPr lang="it-IT" dirty="0">
                <a:latin typeface="Courier New" panose="02070309020205020404" pitchFamily="49" charset="0"/>
                <a:cs typeface="Courier New" panose="02070309020205020404" pitchFamily="49" charset="0"/>
              </a:rPr>
              <a:t>principi di indipendenza di giudizio, di autonomia professionale e di </a:t>
            </a:r>
            <a:r>
              <a:rPr lang="it-IT" dirty="0" smtClean="0">
                <a:latin typeface="Courier New" panose="02070309020205020404" pitchFamily="49" charset="0"/>
                <a:cs typeface="Courier New" panose="02070309020205020404" pitchFamily="49" charset="0"/>
              </a:rPr>
              <a:t>imparzialità</a:t>
            </a:r>
          </a:p>
          <a:p>
            <a:pPr marL="0" indent="0" algn="just">
              <a:buNone/>
            </a:pP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 curare l’aggiornamento della propria preparazione </a:t>
            </a:r>
            <a:r>
              <a:rPr lang="it-IT" dirty="0" smtClean="0">
                <a:latin typeface="Courier New" panose="02070309020205020404" pitchFamily="49" charset="0"/>
                <a:cs typeface="Courier New" panose="02070309020205020404" pitchFamily="49" charset="0"/>
              </a:rPr>
              <a:t>professionale</a:t>
            </a:r>
            <a:endParaRPr lang="it-IT" dirty="0">
              <a:latin typeface="Courier New" panose="02070309020205020404" pitchFamily="49" charset="0"/>
              <a:cs typeface="Courier New" panose="02070309020205020404" pitchFamily="49" charset="0"/>
            </a:endParaRPr>
          </a:p>
          <a:p>
            <a:pPr marL="0" indent="0" algn="just">
              <a:buNone/>
            </a:pP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 astenersi </a:t>
            </a:r>
            <a:r>
              <a:rPr lang="it-IT" dirty="0" smtClean="0">
                <a:latin typeface="Courier New" panose="02070309020205020404" pitchFamily="49" charset="0"/>
                <a:cs typeface="Courier New" panose="02070309020205020404" pitchFamily="49" charset="0"/>
              </a:rPr>
              <a:t>dall’esercitare </a:t>
            </a:r>
            <a:r>
              <a:rPr lang="it-IT" dirty="0">
                <a:latin typeface="Courier New" panose="02070309020205020404" pitchFamily="49" charset="0"/>
                <a:cs typeface="Courier New" panose="02070309020205020404" pitchFamily="49" charset="0"/>
              </a:rPr>
              <a:t>attività incompatibili con la professione di geometra libero </a:t>
            </a:r>
            <a:r>
              <a:rPr lang="it-IT" dirty="0" smtClean="0">
                <a:latin typeface="Courier New" panose="02070309020205020404" pitchFamily="49" charset="0"/>
                <a:cs typeface="Courier New" panose="02070309020205020404" pitchFamily="49" charset="0"/>
              </a:rPr>
              <a:t>professionista</a:t>
            </a:r>
          </a:p>
          <a:p>
            <a:pPr marL="0" indent="0" algn="just">
              <a:buNone/>
            </a:pP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 </a:t>
            </a:r>
            <a:r>
              <a:rPr lang="it-IT" dirty="0" smtClean="0">
                <a:latin typeface="Courier New" panose="02070309020205020404" pitchFamily="49" charset="0"/>
                <a:cs typeface="Courier New" panose="02070309020205020404" pitchFamily="49" charset="0"/>
              </a:rPr>
              <a:t>avere </a:t>
            </a:r>
            <a:r>
              <a:rPr lang="it-IT" dirty="0">
                <a:latin typeface="Courier New" panose="02070309020205020404" pitchFamily="49" charset="0"/>
                <a:cs typeface="Courier New" panose="02070309020205020404" pitchFamily="49" charset="0"/>
              </a:rPr>
              <a:t>apposita polizza </a:t>
            </a:r>
            <a:r>
              <a:rPr lang="it-IT" dirty="0" smtClean="0">
                <a:latin typeface="Courier New" panose="02070309020205020404" pitchFamily="49" charset="0"/>
                <a:cs typeface="Courier New" panose="02070309020205020404" pitchFamily="49" charset="0"/>
              </a:rPr>
              <a:t>assicurativa</a:t>
            </a:r>
            <a:endParaRPr lang="it-IT" dirty="0">
              <a:latin typeface="Courier New" panose="02070309020205020404" pitchFamily="49" charset="0"/>
              <a:cs typeface="Courier New" panose="02070309020205020404" pitchFamily="49" charset="0"/>
            </a:endParaRPr>
          </a:p>
          <a:p>
            <a:endParaRPr lang="it-IT" dirty="0" smtClean="0"/>
          </a:p>
          <a:p>
            <a:endParaRPr lang="it-IT" dirty="0"/>
          </a:p>
        </p:txBody>
      </p:sp>
    </p:spTree>
    <p:extLst>
      <p:ext uri="{BB962C8B-B14F-4D97-AF65-F5344CB8AC3E}">
        <p14:creationId xmlns:p14="http://schemas.microsoft.com/office/powerpoint/2010/main" val="302187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 – DELLA CONDOTTA</a:t>
            </a:r>
            <a:endParaRPr lang="it-IT" sz="4000" dirty="0"/>
          </a:p>
        </p:txBody>
      </p:sp>
      <p:sp>
        <p:nvSpPr>
          <p:cNvPr id="3" name="Segnaposto contenuto 2"/>
          <p:cNvSpPr>
            <a:spLocks noGrp="1"/>
          </p:cNvSpPr>
          <p:nvPr>
            <p:ph sz="quarter" idx="13"/>
          </p:nvPr>
        </p:nvSpPr>
        <p:spPr>
          <a:xfrm>
            <a:off x="685800" y="1837766"/>
            <a:ext cx="10394707" cy="3536820"/>
          </a:xfrm>
        </p:spPr>
        <p:txBody>
          <a:bodyPr>
            <a:normAutofit fontScale="70000" lnSpcReduction="20000"/>
          </a:bodyPr>
          <a:lstStyle/>
          <a:p>
            <a:r>
              <a:rPr lang="it-IT" sz="3600" b="1" dirty="0"/>
              <a:t>Sezione II </a:t>
            </a:r>
            <a:r>
              <a:rPr lang="it-IT" sz="3600" b="1" dirty="0" smtClean="0"/>
              <a:t> - Della </a:t>
            </a:r>
            <a:r>
              <a:rPr lang="it-IT" sz="3600" b="1" dirty="0"/>
              <a:t>sleale concorrenza </a:t>
            </a:r>
            <a:endParaRPr lang="it-IT" sz="3600" b="1" dirty="0" smtClean="0"/>
          </a:p>
          <a:p>
            <a:pPr marL="0" indent="0" algn="just">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deve astenersi dal compiere atti di concorrenza </a:t>
            </a:r>
            <a:r>
              <a:rPr lang="it-IT" dirty="0" smtClean="0">
                <a:latin typeface="Courier New" panose="02070309020205020404" pitchFamily="49" charset="0"/>
                <a:cs typeface="Courier New" panose="02070309020205020404" pitchFamily="49" charset="0"/>
              </a:rPr>
              <a:t>sleale QUALI:</a:t>
            </a:r>
          </a:p>
          <a:p>
            <a:pPr marL="0" indent="0" algn="just">
              <a:buNone/>
            </a:pP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a) la riduzione sistematica </a:t>
            </a:r>
            <a:r>
              <a:rPr lang="it-IT" dirty="0" smtClean="0">
                <a:latin typeface="Courier New" panose="02070309020205020404" pitchFamily="49" charset="0"/>
                <a:cs typeface="Courier New" panose="02070309020205020404" pitchFamily="49" charset="0"/>
              </a:rPr>
              <a:t>dell’onorario</a:t>
            </a:r>
          </a:p>
          <a:p>
            <a:pPr marL="0" indent="0" algn="just">
              <a:buNone/>
            </a:pPr>
            <a:r>
              <a:rPr lang="it-IT" dirty="0" smtClean="0">
                <a:latin typeface="Courier New" panose="02070309020205020404" pitchFamily="49" charset="0"/>
                <a:cs typeface="Courier New" panose="02070309020205020404" pitchFamily="49" charset="0"/>
              </a:rPr>
              <a:t>b</a:t>
            </a:r>
            <a:r>
              <a:rPr lang="it-IT" dirty="0">
                <a:latin typeface="Courier New" panose="02070309020205020404" pitchFamily="49" charset="0"/>
                <a:cs typeface="Courier New" panose="02070309020205020404" pitchFamily="49" charset="0"/>
              </a:rPr>
              <a:t>) qualunque attività volta a procacciare </a:t>
            </a:r>
            <a:r>
              <a:rPr lang="it-IT" dirty="0" smtClean="0">
                <a:latin typeface="Courier New" panose="02070309020205020404" pitchFamily="49" charset="0"/>
                <a:cs typeface="Courier New" panose="02070309020205020404" pitchFamily="49" charset="0"/>
              </a:rPr>
              <a:t>clienti</a:t>
            </a:r>
          </a:p>
          <a:p>
            <a:pPr marL="0" indent="0" algn="just">
              <a:buNone/>
            </a:pPr>
            <a:r>
              <a:rPr lang="it-IT" dirty="0" smtClean="0">
                <a:latin typeface="Courier New" panose="02070309020205020404" pitchFamily="49" charset="0"/>
                <a:cs typeface="Courier New" panose="02070309020205020404" pitchFamily="49" charset="0"/>
              </a:rPr>
              <a:t>c</a:t>
            </a:r>
            <a:r>
              <a:rPr lang="it-IT" dirty="0">
                <a:latin typeface="Courier New" panose="02070309020205020404" pitchFamily="49" charset="0"/>
                <a:cs typeface="Courier New" panose="02070309020205020404" pitchFamily="49" charset="0"/>
              </a:rPr>
              <a:t>) l’impiego di qualunque altro mezzo scorretto o illecito volto a procurarsi la clientela in spregio al decoro e al </a:t>
            </a:r>
            <a:r>
              <a:rPr lang="it-IT" dirty="0" smtClean="0">
                <a:latin typeface="Courier New" panose="02070309020205020404" pitchFamily="49" charset="0"/>
                <a:cs typeface="Courier New" panose="02070309020205020404" pitchFamily="49" charset="0"/>
              </a:rPr>
              <a:t>prestigio </a:t>
            </a:r>
            <a:r>
              <a:rPr lang="it-IT" dirty="0" err="1" smtClean="0">
                <a:latin typeface="Courier New" panose="02070309020205020404" pitchFamily="49" charset="0"/>
                <a:cs typeface="Courier New" panose="02070309020205020404" pitchFamily="49" charset="0"/>
              </a:rPr>
              <a:t>dellA</a:t>
            </a:r>
            <a:r>
              <a:rPr lang="it-IT" dirty="0" smtClean="0">
                <a:latin typeface="Courier New" panose="02070309020205020404" pitchFamily="49" charset="0"/>
                <a:cs typeface="Courier New" panose="02070309020205020404" pitchFamily="49" charset="0"/>
              </a:rPr>
              <a:t> CATEGORIA</a:t>
            </a:r>
          </a:p>
          <a:p>
            <a:pPr marL="0" indent="0" algn="just">
              <a:buNone/>
            </a:pPr>
            <a:r>
              <a:rPr lang="it-IT" dirty="0">
                <a:latin typeface="Courier New" panose="02070309020205020404" pitchFamily="49" charset="0"/>
                <a:cs typeface="Courier New" panose="02070309020205020404" pitchFamily="49" charset="0"/>
              </a:rPr>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pubblico dipendente, con rapporto di lavoro a tempo</a:t>
            </a:r>
            <a:br>
              <a:rPr lang="it-IT" dirty="0">
                <a:latin typeface="Courier New" panose="02070309020205020404" pitchFamily="49" charset="0"/>
                <a:cs typeface="Courier New" panose="02070309020205020404" pitchFamily="49" charset="0"/>
              </a:rPr>
            </a:br>
            <a:r>
              <a:rPr lang="it-IT" dirty="0">
                <a:latin typeface="Courier New" panose="02070309020205020404" pitchFamily="49" charset="0"/>
                <a:cs typeface="Courier New" panose="02070309020205020404" pitchFamily="49" charset="0"/>
              </a:rPr>
              <a:t>parziale, è tenuto al rispetto dei limiti disciplinati dal rapporto</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d’impiego</a:t>
            </a:r>
            <a:endParaRPr lang="it-IT" dirty="0">
              <a:latin typeface="Courier New" panose="02070309020205020404" pitchFamily="49" charset="0"/>
              <a:cs typeface="Courier New" panose="02070309020205020404" pitchFamily="49" charset="0"/>
            </a:endParaRPr>
          </a:p>
          <a:p>
            <a:endParaRPr lang="it-IT" dirty="0"/>
          </a:p>
          <a:p>
            <a:endParaRPr lang="it-IT" dirty="0"/>
          </a:p>
        </p:txBody>
      </p:sp>
    </p:spTree>
    <p:extLst>
      <p:ext uri="{BB962C8B-B14F-4D97-AF65-F5344CB8AC3E}">
        <p14:creationId xmlns:p14="http://schemas.microsoft.com/office/powerpoint/2010/main" val="144046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TITOLO II – DELLA CONDOTTA</a:t>
            </a:r>
            <a:endParaRPr lang="it-IT" sz="4000" dirty="0"/>
          </a:p>
        </p:txBody>
      </p:sp>
      <p:sp>
        <p:nvSpPr>
          <p:cNvPr id="3" name="Segnaposto contenuto 2"/>
          <p:cNvSpPr>
            <a:spLocks noGrp="1"/>
          </p:cNvSpPr>
          <p:nvPr>
            <p:ph sz="quarter" idx="13"/>
          </p:nvPr>
        </p:nvSpPr>
        <p:spPr/>
        <p:txBody>
          <a:bodyPr>
            <a:normAutofit fontScale="85000" lnSpcReduction="20000"/>
          </a:bodyPr>
          <a:lstStyle/>
          <a:p>
            <a:r>
              <a:rPr lang="it-IT" sz="2600" b="1" dirty="0"/>
              <a:t>Sezione III </a:t>
            </a:r>
            <a:r>
              <a:rPr lang="it-IT" sz="2600" b="1" dirty="0" smtClean="0"/>
              <a:t> - Della </a:t>
            </a:r>
            <a:r>
              <a:rPr lang="it-IT" sz="2600" b="1" dirty="0"/>
              <a:t>pubblicità </a:t>
            </a:r>
            <a:endParaRPr lang="it-IT" sz="2600" dirty="0"/>
          </a:p>
          <a:p>
            <a:pPr marL="0" indent="0">
              <a:buNone/>
            </a:pPr>
            <a:r>
              <a:rPr lang="it-IT" dirty="0" smtClean="0">
                <a:latin typeface="Courier New" panose="02070309020205020404" pitchFamily="49" charset="0"/>
                <a:cs typeface="Courier New" panose="02070309020205020404" pitchFamily="49" charset="0"/>
              </a:rPr>
              <a:t>Nell’esercizio </a:t>
            </a:r>
            <a:r>
              <a:rPr lang="it-IT" dirty="0">
                <a:latin typeface="Courier New" panose="02070309020205020404" pitchFamily="49" charset="0"/>
                <a:cs typeface="Courier New" panose="02070309020205020404" pitchFamily="49" charset="0"/>
              </a:rPr>
              <a:t>della professione è consentita al geometra la pubblicità </a:t>
            </a:r>
            <a:r>
              <a:rPr lang="it-IT" dirty="0" smtClean="0">
                <a:latin typeface="Courier New" panose="02070309020205020404" pitchFamily="49" charset="0"/>
                <a:cs typeface="Courier New" panose="02070309020205020404" pitchFamily="49" charset="0"/>
              </a:rPr>
              <a:t>informativa</a:t>
            </a:r>
          </a:p>
          <a:p>
            <a:pPr marL="0" indent="0">
              <a:buNone/>
            </a:pPr>
            <a:r>
              <a:rPr lang="it-IT" dirty="0" smtClean="0">
                <a:latin typeface="Courier New" panose="02070309020205020404" pitchFamily="49" charset="0"/>
                <a:cs typeface="Courier New" panose="02070309020205020404" pitchFamily="49" charset="0"/>
              </a:rPr>
              <a:t>Il </a:t>
            </a:r>
            <a:r>
              <a:rPr lang="it-IT" dirty="0">
                <a:latin typeface="Courier New" panose="02070309020205020404" pitchFamily="49" charset="0"/>
                <a:cs typeface="Courier New" panose="02070309020205020404" pitchFamily="49" charset="0"/>
              </a:rPr>
              <a:t>geometra è inoltre tenuto ad informare tempestivamente il collegio provinciale o circondariale della partecipazione o collaborazione, quale geometra professionista, a trasmissioni o rubriche </a:t>
            </a:r>
            <a:r>
              <a:rPr lang="it-IT" dirty="0" smtClean="0">
                <a:latin typeface="Courier New" panose="02070309020205020404" pitchFamily="49" charset="0"/>
                <a:cs typeface="Courier New" panose="02070309020205020404" pitchFamily="49" charset="0"/>
              </a:rPr>
              <a:t>radio-telefoniche </a:t>
            </a:r>
          </a:p>
          <a:p>
            <a:pPr marL="0" indent="0">
              <a:buNone/>
            </a:pPr>
            <a:r>
              <a:rPr lang="it-IT" dirty="0" smtClean="0">
                <a:latin typeface="Courier New" panose="02070309020205020404" pitchFamily="49" charset="0"/>
                <a:cs typeface="Courier New" panose="02070309020205020404" pitchFamily="49" charset="0"/>
              </a:rPr>
              <a:t>E</a:t>
            </a:r>
            <a:r>
              <a:rPr lang="it-IT" dirty="0">
                <a:latin typeface="Courier New" panose="02070309020205020404" pitchFamily="49" charset="0"/>
                <a:cs typeface="Courier New" panose="02070309020205020404" pitchFamily="49" charset="0"/>
              </a:rPr>
              <a:t>’ ammesso che il geometra utilizzi la rete internet per fornire esclusivamente le informazioni la cui conoscenza corrisponde all’interesse del pubblico. In tal caso deve comunicare l’indirizzo del relativo sito internet al Consiglio del Collegio il quale potrà effettuare gli opportuni controlli. </a:t>
            </a:r>
          </a:p>
          <a:p>
            <a:endParaRPr lang="it-IT" dirty="0"/>
          </a:p>
        </p:txBody>
      </p:sp>
    </p:spTree>
    <p:extLst>
      <p:ext uri="{BB962C8B-B14F-4D97-AF65-F5344CB8AC3E}">
        <p14:creationId xmlns:p14="http://schemas.microsoft.com/office/powerpoint/2010/main" val="277410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625" y="397933"/>
            <a:ext cx="10396882" cy="1151965"/>
          </a:xfrm>
        </p:spPr>
        <p:txBody>
          <a:bodyPr/>
          <a:lstStyle/>
          <a:p>
            <a:pPr algn="ctr"/>
            <a:r>
              <a:rPr lang="it-IT" dirty="0" smtClean="0"/>
              <a:t>TITOLE II – DELLA CONDOTTA</a:t>
            </a:r>
            <a:endParaRPr lang="it-IT" dirty="0"/>
          </a:p>
        </p:txBody>
      </p:sp>
      <p:sp>
        <p:nvSpPr>
          <p:cNvPr id="3" name="Segnaposto contenuto 2"/>
          <p:cNvSpPr>
            <a:spLocks noGrp="1"/>
          </p:cNvSpPr>
          <p:nvPr>
            <p:ph sz="quarter" idx="13"/>
          </p:nvPr>
        </p:nvSpPr>
        <p:spPr>
          <a:xfrm>
            <a:off x="685800" y="1286934"/>
            <a:ext cx="10394707" cy="4250266"/>
          </a:xfrm>
        </p:spPr>
        <p:txBody>
          <a:bodyPr>
            <a:normAutofit fontScale="62500" lnSpcReduction="20000"/>
          </a:bodyPr>
          <a:lstStyle/>
          <a:p>
            <a:r>
              <a:rPr lang="it-IT" sz="3600" b="1" dirty="0"/>
              <a:t>Sezione </a:t>
            </a:r>
            <a:r>
              <a:rPr lang="it-IT" sz="3600" b="1" dirty="0" smtClean="0"/>
              <a:t>IV - </a:t>
            </a:r>
            <a:r>
              <a:rPr lang="it-IT" sz="3600" b="1" dirty="0"/>
              <a:t>Rapporti con i colleghi </a:t>
            </a:r>
            <a:endParaRPr lang="it-IT" sz="3600" dirty="0"/>
          </a:p>
          <a:p>
            <a:pPr marL="0" indent="0">
              <a:buNone/>
            </a:pPr>
            <a:r>
              <a:rPr lang="it-IT" dirty="0" smtClean="0">
                <a:latin typeface="Courier New" panose="02070309020205020404" pitchFamily="49" charset="0"/>
                <a:cs typeface="Courier New" panose="02070309020205020404" pitchFamily="49" charset="0"/>
              </a:rPr>
              <a:t>Nei </a:t>
            </a:r>
            <a:r>
              <a:rPr lang="it-IT" dirty="0">
                <a:latin typeface="Courier New" panose="02070309020205020404" pitchFamily="49" charset="0"/>
                <a:cs typeface="Courier New" panose="02070309020205020404" pitchFamily="49" charset="0"/>
              </a:rPr>
              <a:t>rapporti con i colleghi, il geometra deve comportarsi secondo i principi di correttezza, collaborazione e </a:t>
            </a:r>
            <a:r>
              <a:rPr lang="it-IT" dirty="0" smtClean="0">
                <a:latin typeface="Courier New" panose="02070309020205020404" pitchFamily="49" charset="0"/>
                <a:cs typeface="Courier New" panose="02070309020205020404" pitchFamily="49" charset="0"/>
              </a:rPr>
              <a:t>solidarietà</a:t>
            </a:r>
            <a:r>
              <a:rPr lang="it-IT" dirty="0">
                <a:latin typeface="Courier New" panose="02070309020205020404" pitchFamily="49" charset="0"/>
                <a:cs typeface="Courier New" panose="02070309020205020404" pitchFamily="49" charset="0"/>
              </a:rPr>
              <a:t> </a:t>
            </a:r>
            <a:br>
              <a:rPr lang="it-IT" dirty="0">
                <a:latin typeface="Courier New" panose="02070309020205020404" pitchFamily="49" charset="0"/>
                <a:cs typeface="Courier New" panose="02070309020205020404" pitchFamily="49" charset="0"/>
              </a:rPr>
            </a:br>
            <a:r>
              <a:rPr lang="it-IT" dirty="0" smtClean="0">
                <a:latin typeface="Courier New" panose="02070309020205020404" pitchFamily="49" charset="0"/>
                <a:cs typeface="Courier New" panose="02070309020205020404" pitchFamily="49" charset="0"/>
              </a:rPr>
              <a:t>IL GEOMETRA NON DEVE:</a:t>
            </a:r>
          </a:p>
          <a:p>
            <a:pPr marL="0" indent="0">
              <a:buNone/>
            </a:pPr>
            <a:r>
              <a:rPr lang="it-IT" dirty="0" smtClean="0">
                <a:latin typeface="Courier New" panose="02070309020205020404" pitchFamily="49" charset="0"/>
                <a:cs typeface="Courier New" panose="02070309020205020404" pitchFamily="49" charset="0"/>
              </a:rPr>
              <a:t>esprimere</a:t>
            </a:r>
            <a:r>
              <a:rPr lang="it-IT" dirty="0">
                <a:latin typeface="Courier New" panose="02070309020205020404" pitchFamily="49" charset="0"/>
                <a:cs typeface="Courier New" panose="02070309020205020404" pitchFamily="49" charset="0"/>
              </a:rPr>
              <a:t>, alla presenza del cliente, valutazioni critiche sull’operato o sul comportamento in genere del </a:t>
            </a:r>
            <a:r>
              <a:rPr lang="it-IT" dirty="0" smtClean="0">
                <a:latin typeface="Courier New" panose="02070309020205020404" pitchFamily="49" charset="0"/>
                <a:cs typeface="Courier New" panose="02070309020205020404" pitchFamily="49" charset="0"/>
              </a:rPr>
              <a:t>collega</a:t>
            </a:r>
          </a:p>
          <a:p>
            <a:pPr marL="0" indent="0">
              <a:buNone/>
            </a:pPr>
            <a:r>
              <a:rPr lang="it-IT" dirty="0" smtClean="0">
                <a:latin typeface="Courier New" panose="02070309020205020404" pitchFamily="49" charset="0"/>
                <a:cs typeface="Courier New" panose="02070309020205020404" pitchFamily="49" charset="0"/>
              </a:rPr>
              <a:t>proseguire </a:t>
            </a:r>
            <a:r>
              <a:rPr lang="it-IT" dirty="0">
                <a:latin typeface="Courier New" panose="02070309020205020404" pitchFamily="49" charset="0"/>
                <a:cs typeface="Courier New" panose="02070309020205020404" pitchFamily="49" charset="0"/>
              </a:rPr>
              <a:t>l’esecuzione di prestazioni oggetto di incarico conferito ad un collega, senza preventivamente </a:t>
            </a:r>
            <a:r>
              <a:rPr lang="it-IT" dirty="0" smtClean="0">
                <a:latin typeface="Courier New" panose="02070309020205020404" pitchFamily="49" charset="0"/>
                <a:cs typeface="Courier New" panose="02070309020205020404" pitchFamily="49" charset="0"/>
              </a:rPr>
              <a:t>informarlo</a:t>
            </a:r>
          </a:p>
          <a:p>
            <a:pPr marL="0" indent="0">
              <a:buNone/>
            </a:pPr>
            <a:r>
              <a:rPr lang="it-IT" dirty="0" smtClean="0">
                <a:latin typeface="Courier New" panose="02070309020205020404" pitchFamily="49" charset="0"/>
                <a:cs typeface="Courier New" panose="02070309020205020404" pitchFamily="49" charset="0"/>
              </a:rPr>
              <a:t>disincentivare </a:t>
            </a:r>
            <a:r>
              <a:rPr lang="it-IT" dirty="0">
                <a:latin typeface="Courier New" panose="02070309020205020404" pitchFamily="49" charset="0"/>
                <a:cs typeface="Courier New" panose="02070309020205020404" pitchFamily="49" charset="0"/>
              </a:rPr>
              <a:t>o ostacolare in qualunque altro modo la composizione di una controversia tra colleghi per il tramite del Presidente del Collegio o di persona da lui designata;</a:t>
            </a:r>
            <a:br>
              <a:rPr lang="it-IT" dirty="0">
                <a:latin typeface="Courier New" panose="02070309020205020404" pitchFamily="49" charset="0"/>
                <a:cs typeface="Courier New" panose="02070309020205020404" pitchFamily="49" charset="0"/>
              </a:rPr>
            </a:br>
            <a:endParaRPr lang="it-IT" dirty="0" smtClean="0">
              <a:latin typeface="Courier New" panose="02070309020205020404" pitchFamily="49" charset="0"/>
              <a:cs typeface="Courier New" panose="02070309020205020404" pitchFamily="49" charset="0"/>
            </a:endParaRPr>
          </a:p>
          <a:p>
            <a:pPr marL="0" indent="0">
              <a:buNone/>
            </a:pPr>
            <a:r>
              <a:rPr lang="it-IT" dirty="0" smtClean="0">
                <a:latin typeface="Courier New" panose="02070309020205020404" pitchFamily="49" charset="0"/>
                <a:cs typeface="Courier New" panose="02070309020205020404" pitchFamily="49" charset="0"/>
              </a:rPr>
              <a:t>sottrarsi </a:t>
            </a:r>
            <a:r>
              <a:rPr lang="it-IT" dirty="0">
                <a:latin typeface="Courier New" panose="02070309020205020404" pitchFamily="49" charset="0"/>
                <a:cs typeface="Courier New" panose="02070309020205020404" pitchFamily="49" charset="0"/>
              </a:rPr>
              <a:t>volontariamente ed in maniera sistematica a scambi di opinioni e di informazioni sull’attività professionale con i colleghi;</a:t>
            </a:r>
            <a:br>
              <a:rPr lang="it-IT" dirty="0">
                <a:latin typeface="Courier New" panose="02070309020205020404" pitchFamily="49" charset="0"/>
                <a:cs typeface="Courier New" panose="02070309020205020404" pitchFamily="49" charset="0"/>
              </a:rPr>
            </a:br>
            <a:endParaRPr lang="it-IT" dirty="0" smtClean="0">
              <a:latin typeface="Courier New" panose="02070309020205020404" pitchFamily="49" charset="0"/>
              <a:cs typeface="Courier New" panose="02070309020205020404" pitchFamily="49" charset="0"/>
            </a:endParaRPr>
          </a:p>
          <a:p>
            <a:pPr marL="0" indent="0">
              <a:buNone/>
            </a:pPr>
            <a:r>
              <a:rPr lang="it-IT" dirty="0" smtClean="0">
                <a:latin typeface="Courier New" panose="02070309020205020404" pitchFamily="49" charset="0"/>
                <a:cs typeface="Courier New" panose="02070309020205020404" pitchFamily="49" charset="0"/>
              </a:rPr>
              <a:t>Qualora</a:t>
            </a:r>
            <a:r>
              <a:rPr lang="it-IT" dirty="0">
                <a:latin typeface="Courier New" panose="02070309020205020404" pitchFamily="49" charset="0"/>
                <a:cs typeface="Courier New" panose="02070309020205020404" pitchFamily="49" charset="0"/>
              </a:rPr>
              <a:t> </a:t>
            </a:r>
            <a:r>
              <a:rPr lang="it-IT" dirty="0" smtClean="0">
                <a:latin typeface="Courier New" panose="02070309020205020404" pitchFamily="49" charset="0"/>
                <a:cs typeface="Courier New" panose="02070309020205020404" pitchFamily="49" charset="0"/>
              </a:rPr>
              <a:t>venga </a:t>
            </a:r>
            <a:r>
              <a:rPr lang="it-IT" dirty="0">
                <a:latin typeface="Courier New" panose="02070309020205020404" pitchFamily="49" charset="0"/>
                <a:cs typeface="Courier New" panose="02070309020205020404" pitchFamily="49" charset="0"/>
              </a:rPr>
              <a:t>a trovarsi in stridente contrasto personale con un collega, egli deve darne immediata notizia al Presidente di Collegio  </a:t>
            </a:r>
          </a:p>
        </p:txBody>
      </p:sp>
    </p:spTree>
    <p:extLst>
      <p:ext uri="{BB962C8B-B14F-4D97-AF65-F5344CB8AC3E}">
        <p14:creationId xmlns:p14="http://schemas.microsoft.com/office/powerpoint/2010/main" val="1975753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Template>
  <TotalTime>578</TotalTime>
  <Words>488</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Courier New</vt:lpstr>
      <vt:lpstr>Impact</vt:lpstr>
      <vt:lpstr>Evento</vt:lpstr>
      <vt:lpstr>CORSO PREPARAZIONE ESAME DI ABILITAZIONE</vt:lpstr>
      <vt:lpstr>CODICE DEONTOLOGICO</vt:lpstr>
      <vt:lpstr>COME è COMPOSTO</vt:lpstr>
      <vt:lpstr>TITOLO I – dei principi generali</vt:lpstr>
      <vt:lpstr>TITOLO I – dei principi generali</vt:lpstr>
      <vt:lpstr>Titolo ii – della condotta</vt:lpstr>
      <vt:lpstr>TITOLO II – DELLA CONDOTTA</vt:lpstr>
      <vt:lpstr>TITOLO II – DELLA CONDOTTA</vt:lpstr>
      <vt:lpstr>TITOLE II – DELLA CONDOTTA</vt:lpstr>
      <vt:lpstr>TITOLO II - DELLA CONDOTTA</vt:lpstr>
      <vt:lpstr>TITOLO II – DELLA CONDOTTA</vt:lpstr>
      <vt:lpstr>TITOLO III – DELLA PRESTAZIONE</vt:lpstr>
      <vt:lpstr>TITOLO III – DELLA PRESTAZIONE</vt:lpstr>
      <vt:lpstr>TITOLO III – DELLA PRESTAZIONE</vt:lpstr>
      <vt:lpstr>TITOLO III – DELLA PRESTAZIONE</vt:lpstr>
      <vt:lpstr>TITOLO III – DELLA PRESTAZIONE</vt:lpstr>
      <vt:lpstr>TITOLO IV – SANZIONI DISCIPLINARI</vt:lpstr>
      <vt:lpstr>TITOLO V – DISPOSIZIONI FINALI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ALTERNANZA LAVORO SCUOLA</dc:title>
  <dc:creator>Server</dc:creator>
  <cp:lastModifiedBy>Server</cp:lastModifiedBy>
  <cp:revision>34</cp:revision>
  <cp:lastPrinted>2017-05-06T15:14:07Z</cp:lastPrinted>
  <dcterms:created xsi:type="dcterms:W3CDTF">2017-05-06T06:55:08Z</dcterms:created>
  <dcterms:modified xsi:type="dcterms:W3CDTF">2018-04-21T14:24:17Z</dcterms:modified>
</cp:coreProperties>
</file>